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4"/>
  </p:notesMasterIdLst>
  <p:handoutMasterIdLst>
    <p:handoutMasterId r:id="rId15"/>
  </p:handoutMasterIdLst>
  <p:sldIdLst>
    <p:sldId id="256" r:id="rId3"/>
    <p:sldId id="257" r:id="rId4"/>
    <p:sldId id="258" r:id="rId5"/>
    <p:sldId id="259" r:id="rId6"/>
    <p:sldId id="266" r:id="rId7"/>
    <p:sldId id="269" r:id="rId8"/>
    <p:sldId id="265" r:id="rId9"/>
    <p:sldId id="270" r:id="rId10"/>
    <p:sldId id="271" r:id="rId11"/>
    <p:sldId id="272" r:id="rId12"/>
    <p:sldId id="27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4" d="100"/>
          <a:sy n="74" d="100"/>
        </p:scale>
        <p:origin x="576" y="72"/>
      </p:cViewPr>
      <p:guideLst>
        <p:guide orient="horz" pos="2160"/>
        <p:guide pos="3840"/>
      </p:guideLst>
    </p:cSldViewPr>
  </p:slideViewPr>
  <p:notesTextViewPr>
    <p:cViewPr>
      <p:scale>
        <a:sx n="1" d="1"/>
        <a:sy n="1" d="1"/>
      </p:scale>
      <p:origin x="0" y="0"/>
    </p:cViewPr>
  </p:notesTextViewPr>
  <p:notesViewPr>
    <p:cSldViewPr snapToGrid="0" showGuides="1">
      <p:cViewPr varScale="1">
        <p:scale>
          <a:sx n="51" d="100"/>
          <a:sy n="51" d="100"/>
        </p:scale>
        <p:origin x="2352"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12/7/2015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12/7/2015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402B9795-92DC-40DC-A1CA-9A4B349D7824}" type="datetimeFigureOut">
              <a:rPr lang="en-US"/>
              <a:t>12/7/2015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3" name="Picture Placeholder 2"/>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a:t>12/7/2015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12/7/2015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12/7/2015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12/7/2015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Picture Placeholder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smtClean="0"/>
              <a:t>Click icon to add picture</a:t>
            </a:r>
            <a:endParaRPr/>
          </a:p>
        </p:txBody>
      </p:sp>
      <p:sp>
        <p:nvSpPr>
          <p:cNvPr id="19"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sz="1200" b="1" i="1">
                <a:latin typeface="Arial" pitchFamily="34" charset="0"/>
                <a:cs typeface="Arial" pitchFamily="34" charset="0"/>
              </a:rPr>
              <a:t>NOTE:</a:t>
            </a:r>
          </a:p>
          <a:p>
            <a:r>
              <a:rPr sz="1200" i="1">
                <a:latin typeface="Arial" pitchFamily="34" charset="0"/>
                <a:cs typeface="Arial" pitchFamily="34" charset="0"/>
              </a:rPr>
              <a:t>To change the  image on this slide, select the picture and delete it. Then click the Pictures icon in the placeholder to insert your own image.</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12/7/2015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12/7/2015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12/7/2015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12/7/2015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12/7/2015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a:t>12/7/2015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60000"/>
                    <a:lumOff val="40000"/>
                  </a:schemeClr>
                </a:solidFill>
              </a:defRPr>
            </a:lvl1pPr>
          </a:lstStyle>
          <a:p>
            <a:fld id="{402B9795-92DC-40DC-A1CA-9A4B349D7824}" type="datetimeFigureOut">
              <a:rPr lang="en-US"/>
              <a:pPr/>
              <a:t>12/7/2015</a:t>
            </a:fld>
            <a:endParaRPr/>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60000"/>
                    <a:lumOff val="40000"/>
                  </a:schemeClr>
                </a:solidFill>
              </a:defRPr>
            </a:lvl1pPr>
          </a:lstStyle>
          <a:p>
            <a:endParaRPr/>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60000"/>
                    <a:lumOff val="40000"/>
                  </a:schemeClr>
                </a:solidFill>
              </a:defRPr>
            </a:lvl1pPr>
          </a:lstStyle>
          <a:p>
            <a:fld id="{0FF54DE5-C571-48E8-A5BC-B369434E2F44}" type="slidenum">
              <a:rPr/>
              <a:pPr/>
              <a:t>‹#›</a:t>
            </a:fld>
            <a:endParaRPr/>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4"/>
            <a:ext cx="5734050" cy="2219691"/>
          </a:xfrm>
        </p:spPr>
        <p:txBody>
          <a:bodyPr anchor="ctr"/>
          <a:lstStyle/>
          <a:p>
            <a:r>
              <a:rPr lang="en-US" dirty="0" smtClean="0"/>
              <a:t>Online Railway reservation system</a:t>
            </a:r>
            <a:endParaRPr lang="en-US" dirty="0"/>
          </a:p>
        </p:txBody>
      </p:sp>
      <p:sp>
        <p:nvSpPr>
          <p:cNvPr id="7" name="Subtitle 6"/>
          <p:cNvSpPr>
            <a:spLocks noGrp="1"/>
          </p:cNvSpPr>
          <p:nvPr>
            <p:ph type="subTitle" idx="1"/>
          </p:nvPr>
        </p:nvSpPr>
        <p:spPr/>
        <p:txBody>
          <a:bodyPr/>
          <a:lstStyle/>
          <a:p>
            <a:r>
              <a:rPr lang="en-US" dirty="0" smtClean="0"/>
              <a:t>My Learning curve</a:t>
            </a:r>
            <a:endParaRPr lang="en-US" dirty="0"/>
          </a:p>
        </p:txBody>
      </p:sp>
      <p:pic>
        <p:nvPicPr>
          <p:cNvPr id="4" name="Picture Placeholder 3" descr="Open book on table, blurred shelves of books in background" title="Sample Picture"/>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tiers</a:t>
            </a:r>
            <a:endParaRPr lang="en-US" dirty="0"/>
          </a:p>
        </p:txBody>
      </p:sp>
      <p:sp>
        <p:nvSpPr>
          <p:cNvPr id="4" name="Text Placeholder 3"/>
          <p:cNvSpPr>
            <a:spLocks noGrp="1"/>
          </p:cNvSpPr>
          <p:nvPr>
            <p:ph type="body" sz="half" idx="2"/>
          </p:nvPr>
        </p:nvSpPr>
        <p:spPr>
          <a:xfrm>
            <a:off x="1104899" y="1600200"/>
            <a:ext cx="9980683" cy="4543023"/>
          </a:xfrm>
        </p:spPr>
        <p:txBody>
          <a:bodyPr>
            <a:normAutofit fontScale="25000" lnSpcReduction="20000"/>
          </a:bodyPr>
          <a:lstStyle/>
          <a:p>
            <a:pPr marL="285750" indent="-285750">
              <a:lnSpc>
                <a:spcPct val="110000"/>
              </a:lnSpc>
              <a:buFont typeface="Wingdings" panose="05000000000000000000" pitchFamily="2" charset="2"/>
              <a:buChar char="§"/>
            </a:pPr>
            <a:r>
              <a:rPr lang="en-US" sz="7200" dirty="0"/>
              <a:t>Presentation Tier: </a:t>
            </a:r>
            <a:r>
              <a:rPr lang="en-US" sz="7200" dirty="0" smtClean="0"/>
              <a:t>This </a:t>
            </a:r>
            <a:r>
              <a:rPr lang="en-US" sz="7200" dirty="0"/>
              <a:t>tier responds to service requests from the Service Layer and </a:t>
            </a:r>
            <a:r>
              <a:rPr lang="en-US" sz="7200" dirty="0" smtClean="0"/>
              <a:t>issues service </a:t>
            </a:r>
            <a:r>
              <a:rPr lang="en-US" sz="7200" dirty="0"/>
              <a:t>requests to the Mission/Business Process Tier. </a:t>
            </a:r>
            <a:r>
              <a:rPr lang="en-US" sz="7200" dirty="0"/>
              <a:t>The Presentation Layer relieves the</a:t>
            </a:r>
          </a:p>
          <a:p>
            <a:pPr marL="285750" indent="-285750">
              <a:lnSpc>
                <a:spcPct val="110000"/>
              </a:lnSpc>
              <a:buFont typeface="Wingdings" panose="05000000000000000000" pitchFamily="2" charset="2"/>
              <a:buChar char="§"/>
            </a:pPr>
            <a:r>
              <a:rPr lang="en-US" sz="7200" dirty="0" smtClean="0"/>
              <a:t>Mission/Business </a:t>
            </a:r>
            <a:r>
              <a:rPr lang="en-US" sz="7200" dirty="0"/>
              <a:t>Application Services Tier</a:t>
            </a:r>
            <a:r>
              <a:rPr lang="en-US" sz="7200" dirty="0" smtClean="0"/>
              <a:t>: The Services </a:t>
            </a:r>
            <a:r>
              <a:rPr lang="en-US" sz="7200" dirty="0"/>
              <a:t>Tier provides the mechanism for managing the dialogue between end-user </a:t>
            </a:r>
            <a:r>
              <a:rPr lang="en-US" sz="7200" dirty="0" smtClean="0"/>
              <a:t>business application </a:t>
            </a:r>
            <a:r>
              <a:rPr lang="en-US" sz="7200" dirty="0"/>
              <a:t>processes. It provides and establishes check-pointing, adjournment, termination, </a:t>
            </a:r>
            <a:r>
              <a:rPr lang="en-US" sz="7200" dirty="0" smtClean="0"/>
              <a:t>and restart </a:t>
            </a:r>
            <a:r>
              <a:rPr lang="en-US" sz="7200" dirty="0"/>
              <a:t>procedures.</a:t>
            </a:r>
          </a:p>
          <a:p>
            <a:pPr marL="285750" indent="-285750">
              <a:lnSpc>
                <a:spcPct val="110000"/>
              </a:lnSpc>
              <a:buFont typeface="Wingdings" panose="05000000000000000000" pitchFamily="2" charset="2"/>
              <a:buChar char="§"/>
            </a:pPr>
            <a:r>
              <a:rPr lang="en-US" sz="7200" dirty="0"/>
              <a:t>Mission/Business Processes Tier: </a:t>
            </a:r>
            <a:r>
              <a:rPr lang="en-US" sz="7200" dirty="0" smtClean="0"/>
              <a:t>This </a:t>
            </a:r>
            <a:r>
              <a:rPr lang="en-US" sz="7200" dirty="0"/>
              <a:t>processes tier is a service tier that provides the services necessary for the </a:t>
            </a:r>
            <a:r>
              <a:rPr lang="en-US" sz="7200" dirty="0" smtClean="0"/>
              <a:t>business applications </a:t>
            </a:r>
            <a:r>
              <a:rPr lang="en-US" sz="7200" dirty="0"/>
              <a:t>to run and communicate effectively across the enterprise.</a:t>
            </a:r>
          </a:p>
          <a:p>
            <a:pPr marL="285750" indent="-285750">
              <a:lnSpc>
                <a:spcPct val="110000"/>
              </a:lnSpc>
              <a:buFont typeface="Wingdings" panose="05000000000000000000" pitchFamily="2" charset="2"/>
              <a:buChar char="§"/>
            </a:pPr>
            <a:r>
              <a:rPr lang="en-US" sz="7200" dirty="0"/>
              <a:t>Persistent Services Tier: </a:t>
            </a:r>
            <a:r>
              <a:rPr lang="en-US" sz="7200" dirty="0" smtClean="0"/>
              <a:t>The </a:t>
            </a:r>
            <a:r>
              <a:rPr lang="en-US" sz="7200" dirty="0"/>
              <a:t>Persistent Services Tier can be looked at as a way to access </a:t>
            </a:r>
            <a:r>
              <a:rPr lang="en-US" sz="7200" dirty="0" smtClean="0"/>
              <a:t>objects within </a:t>
            </a:r>
            <a:r>
              <a:rPr lang="en-US" sz="7200" dirty="0"/>
              <a:t>the enterprise storage system. This includes data resource integration that abstracts </a:t>
            </a:r>
            <a:r>
              <a:rPr lang="en-US" sz="7200" dirty="0" smtClean="0"/>
              <a:t>out the </a:t>
            </a:r>
            <a:r>
              <a:rPr lang="en-US" sz="7200" dirty="0"/>
              <a:t>information regarding data object storage such that the Persistent Services Tier contains </a:t>
            </a:r>
            <a:r>
              <a:rPr lang="en-US" sz="7200" dirty="0" smtClean="0"/>
              <a:t>the concept </a:t>
            </a:r>
            <a:r>
              <a:rPr lang="en-US" sz="7200" dirty="0"/>
              <a:t>of Data Access Objects (DAOs</a:t>
            </a:r>
            <a:r>
              <a:rPr lang="en-US" sz="7200" dirty="0" smtClean="0"/>
              <a:t>).</a:t>
            </a:r>
            <a:endParaRPr lang="en-US" sz="7200" dirty="0"/>
          </a:p>
          <a:p>
            <a:pPr marL="285750" indent="-285750">
              <a:lnSpc>
                <a:spcPct val="110000"/>
              </a:lnSpc>
              <a:buFont typeface="Wingdings" panose="05000000000000000000" pitchFamily="2" charset="2"/>
              <a:buChar char="§"/>
            </a:pPr>
            <a:r>
              <a:rPr lang="en-US" sz="7200" dirty="0"/>
              <a:t>Data Access Tier: </a:t>
            </a:r>
            <a:r>
              <a:rPr lang="en-US" sz="7200" dirty="0" smtClean="0"/>
              <a:t>The </a:t>
            </a:r>
            <a:r>
              <a:rPr lang="en-US" sz="7200" dirty="0"/>
              <a:t>system’s database clusters will normally use a </a:t>
            </a:r>
            <a:r>
              <a:rPr lang="en-US" sz="7200" dirty="0" smtClean="0"/>
              <a:t>relational database(s</a:t>
            </a:r>
            <a:r>
              <a:rPr lang="en-US" sz="7200" dirty="0"/>
              <a:t>). The use of Data Access Objects for</a:t>
            </a:r>
            <a:r>
              <a:rPr lang="en-US" dirty="0"/>
              <a:t> </a:t>
            </a:r>
            <a:r>
              <a:rPr lang="en-US" sz="7200" dirty="0"/>
              <a:t>data access is indispensable in providing </a:t>
            </a:r>
            <a:r>
              <a:rPr lang="en-US" sz="7200" dirty="0" smtClean="0"/>
              <a:t>the methods </a:t>
            </a:r>
            <a:r>
              <a:rPr lang="en-US" sz="7200" dirty="0"/>
              <a:t>to store database objects and flat files (e.g., log files and legacy data files from </a:t>
            </a:r>
            <a:r>
              <a:rPr lang="en-US" sz="7200" dirty="0" smtClean="0"/>
              <a:t>legacy systems).</a:t>
            </a:r>
            <a:endParaRPr lang="en-US" sz="7200" dirty="0"/>
          </a:p>
        </p:txBody>
      </p:sp>
    </p:spTree>
    <p:extLst>
      <p:ext uri="{BB962C8B-B14F-4D97-AF65-F5344CB8AC3E}">
        <p14:creationId xmlns:p14="http://schemas.microsoft.com/office/powerpoint/2010/main" val="28652956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tiers continued</a:t>
            </a:r>
            <a:endParaRPr lang="en-US" dirty="0"/>
          </a:p>
        </p:txBody>
      </p:sp>
      <p:sp>
        <p:nvSpPr>
          <p:cNvPr id="4" name="Text Placeholder 3"/>
          <p:cNvSpPr>
            <a:spLocks noGrp="1"/>
          </p:cNvSpPr>
          <p:nvPr>
            <p:ph type="body" sz="half" idx="2"/>
          </p:nvPr>
        </p:nvSpPr>
        <p:spPr>
          <a:xfrm>
            <a:off x="1104900" y="1468192"/>
            <a:ext cx="9980682" cy="4704008"/>
          </a:xfrm>
        </p:spPr>
        <p:txBody>
          <a:bodyPr>
            <a:normAutofit fontScale="25000" lnSpcReduction="20000"/>
          </a:bodyPr>
          <a:lstStyle/>
          <a:p>
            <a:pPr marL="285750" indent="-285750">
              <a:lnSpc>
                <a:spcPct val="110000"/>
              </a:lnSpc>
              <a:buFont typeface="Wingdings" panose="05000000000000000000" pitchFamily="2" charset="2"/>
              <a:buChar char="§"/>
            </a:pPr>
            <a:r>
              <a:rPr lang="en-US" sz="7200" dirty="0"/>
              <a:t>Data Storage Tier: </a:t>
            </a:r>
            <a:r>
              <a:rPr lang="en-US" sz="7200" dirty="0" smtClean="0"/>
              <a:t>The </a:t>
            </a:r>
            <a:r>
              <a:rPr lang="en-US" sz="7200" dirty="0"/>
              <a:t>use of Data Access Objects (DOAs) provide a unified, simple, </a:t>
            </a:r>
            <a:r>
              <a:rPr lang="en-US" sz="7200" dirty="0" smtClean="0"/>
              <a:t>and transparent </a:t>
            </a:r>
            <a:r>
              <a:rPr lang="en-US" sz="7200" dirty="0"/>
              <a:t>persistence interface between the mission/business applications and data stores, </a:t>
            </a:r>
            <a:r>
              <a:rPr lang="en-US" sz="7200" dirty="0" smtClean="0"/>
              <a:t>and can </a:t>
            </a:r>
            <a:r>
              <a:rPr lang="en-US" sz="7200" dirty="0"/>
              <a:t>significantly streamline the way the system deals with persistent data. The goal is to </a:t>
            </a:r>
            <a:r>
              <a:rPr lang="en-US" sz="7200" dirty="0" smtClean="0"/>
              <a:t>abstract away </a:t>
            </a:r>
            <a:r>
              <a:rPr lang="en-US" sz="7200" dirty="0"/>
              <a:t>any persistence details and provide a clean, simple, object-oriented API to perform </a:t>
            </a:r>
            <a:r>
              <a:rPr lang="en-US" sz="7200" dirty="0" smtClean="0"/>
              <a:t>data storage</a:t>
            </a:r>
            <a:r>
              <a:rPr lang="en-US" sz="7200" dirty="0"/>
              <a:t>. This drives another concept in Data Management called Data Labelling. </a:t>
            </a:r>
            <a:endParaRPr lang="en-US" sz="7200" dirty="0" smtClean="0"/>
          </a:p>
          <a:p>
            <a:pPr marL="285750" indent="-285750">
              <a:lnSpc>
                <a:spcPct val="110000"/>
              </a:lnSpc>
              <a:buFont typeface="Wingdings" panose="05000000000000000000" pitchFamily="2" charset="2"/>
              <a:buChar char="§"/>
            </a:pPr>
            <a:r>
              <a:rPr lang="en-US" sz="7200" dirty="0" smtClean="0"/>
              <a:t>Orchestration/Management </a:t>
            </a:r>
            <a:r>
              <a:rPr lang="en-US" sz="7200" dirty="0"/>
              <a:t>Tier: </a:t>
            </a:r>
            <a:r>
              <a:rPr lang="en-US" sz="7200" dirty="0" smtClean="0"/>
              <a:t>This </a:t>
            </a:r>
            <a:r>
              <a:rPr lang="en-US" sz="7200" dirty="0"/>
              <a:t>provides for automated arrangement, coordination</a:t>
            </a:r>
            <a:r>
              <a:rPr lang="en-US" sz="7200" dirty="0" smtClean="0"/>
              <a:t>, and/or </a:t>
            </a:r>
            <a:r>
              <a:rPr lang="en-US" sz="7200" dirty="0"/>
              <a:t>management of complex services within the Mission/Business application layer </a:t>
            </a:r>
            <a:r>
              <a:rPr lang="en-US" sz="7200" dirty="0" smtClean="0"/>
              <a:t>and allows </a:t>
            </a:r>
            <a:r>
              <a:rPr lang="en-US" sz="7200" dirty="0"/>
              <a:t>more direct access to data and data models for near-real time, computationally </a:t>
            </a:r>
            <a:r>
              <a:rPr lang="en-US" sz="7200" dirty="0" smtClean="0"/>
              <a:t>intensive Mission/Business </a:t>
            </a:r>
            <a:r>
              <a:rPr lang="en-US" sz="7200" dirty="0"/>
              <a:t>applications. </a:t>
            </a:r>
            <a:r>
              <a:rPr lang="en-US" sz="7200" dirty="0"/>
              <a:t>This may be done with or without human intervention.</a:t>
            </a:r>
          </a:p>
          <a:p>
            <a:pPr marL="285750" indent="-285750">
              <a:lnSpc>
                <a:spcPct val="110000"/>
              </a:lnSpc>
              <a:buFont typeface="Wingdings" panose="05000000000000000000" pitchFamily="2" charset="2"/>
              <a:buChar char="§"/>
            </a:pPr>
            <a:r>
              <a:rPr lang="en-US" sz="7200" dirty="0"/>
              <a:t>Communications Tier: </a:t>
            </a:r>
            <a:r>
              <a:rPr lang="en-US" sz="7200" dirty="0" smtClean="0"/>
              <a:t>This </a:t>
            </a:r>
            <a:r>
              <a:rPr lang="en-US" sz="7200" dirty="0"/>
              <a:t>tier (message handling) is an important part of the </a:t>
            </a:r>
            <a:r>
              <a:rPr lang="en-US" sz="7200" dirty="0" smtClean="0"/>
              <a:t>overall service-based </a:t>
            </a:r>
            <a:r>
              <a:rPr lang="en-US" sz="7200" dirty="0"/>
              <a:t>system, in that it that provides for various types of messages and notifications </a:t>
            </a:r>
            <a:r>
              <a:rPr lang="en-US" sz="7200" dirty="0" smtClean="0"/>
              <a:t>for User-to-User</a:t>
            </a:r>
            <a:r>
              <a:rPr lang="en-US" sz="7200" dirty="0"/>
              <a:t>, User-to-process, and process-to-process communications. It provides for </a:t>
            </a:r>
            <a:r>
              <a:rPr lang="en-US" sz="7200" dirty="0" smtClean="0"/>
              <a:t>both synchronous </a:t>
            </a:r>
            <a:r>
              <a:rPr lang="en-US" sz="7200" dirty="0"/>
              <a:t>operations (generally for query) and asynchronous operations (generally </a:t>
            </a:r>
            <a:r>
              <a:rPr lang="en-US" sz="7200" dirty="0" smtClean="0"/>
              <a:t>for business </a:t>
            </a:r>
            <a:r>
              <a:rPr lang="en-US" sz="7200" dirty="0"/>
              <a:t>transactions) within a single, unified framework.</a:t>
            </a:r>
          </a:p>
          <a:p>
            <a:endParaRPr lang="en-US" dirty="0"/>
          </a:p>
        </p:txBody>
      </p:sp>
    </p:spTree>
    <p:extLst>
      <p:ext uri="{BB962C8B-B14F-4D97-AF65-F5344CB8AC3E}">
        <p14:creationId xmlns:p14="http://schemas.microsoft.com/office/powerpoint/2010/main" val="40312414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Project mission and objectives</a:t>
            </a:r>
            <a:endParaRPr lang="en-US" dirty="0"/>
          </a:p>
        </p:txBody>
      </p:sp>
      <p:sp>
        <p:nvSpPr>
          <p:cNvPr id="14" name="Content Placeholder 13"/>
          <p:cNvSpPr>
            <a:spLocks noGrp="1"/>
          </p:cNvSpPr>
          <p:nvPr>
            <p:ph idx="1"/>
          </p:nvPr>
        </p:nvSpPr>
        <p:spPr/>
        <p:txBody>
          <a:bodyPr/>
          <a:lstStyle/>
          <a:p>
            <a:r>
              <a:rPr lang="en-US" dirty="0" smtClean="0"/>
              <a:t>Designing a platform to book tickets online by just logging into system.</a:t>
            </a:r>
            <a:endParaRPr lang="en-US" dirty="0" smtClean="0"/>
          </a:p>
          <a:p>
            <a:r>
              <a:rPr lang="en-US" dirty="0" smtClean="0"/>
              <a:t>An attempt to create online platform for web/mobile users paving way to travelling.</a:t>
            </a:r>
          </a:p>
          <a:p>
            <a:pPr marL="0" indent="0">
              <a:buNone/>
            </a:pPr>
            <a:endParaRPr lang="en-US" dirty="0" smtClean="0"/>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a:t>
            </a:r>
            <a:r>
              <a:rPr lang="en-US" dirty="0" smtClean="0"/>
              <a:t>Layout </a:t>
            </a:r>
            <a:r>
              <a:rPr lang="en-US" dirty="0" smtClean="0"/>
              <a:t>with </a:t>
            </a:r>
            <a:r>
              <a:rPr lang="en-US" dirty="0" smtClean="0"/>
              <a:t>assigned work Chart</a:t>
            </a:r>
            <a:endParaRPr lang="en-US" dirty="0"/>
          </a:p>
        </p:txBody>
      </p:sp>
      <p:pic>
        <p:nvPicPr>
          <p:cNvPr id="5" name="Content Placeholder 4" descr="C:\Users\Namitha\Desktop\gantt.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4900" y="2045039"/>
            <a:ext cx="9982200" cy="3682322"/>
          </a:xfrm>
          <a:prstGeom prst="rect">
            <a:avLst/>
          </a:prstGeom>
          <a:noFill/>
          <a:ln>
            <a:noFill/>
          </a:ln>
        </p:spPr>
      </p:pic>
    </p:spTree>
    <p:extLst>
      <p:ext uri="{BB962C8B-B14F-4D97-AF65-F5344CB8AC3E}">
        <p14:creationId xmlns:p14="http://schemas.microsoft.com/office/powerpoint/2010/main" val="40102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37564"/>
            <a:ext cx="9980682" cy="1096962"/>
          </a:xfrm>
        </p:spPr>
        <p:txBody>
          <a:bodyPr/>
          <a:lstStyle/>
          <a:p>
            <a:r>
              <a:rPr lang="en-US" dirty="0" smtClean="0"/>
              <a:t>Requirement planning panned out as a flow diagram</a:t>
            </a:r>
            <a:endParaRPr lang="en-US" dirty="0"/>
          </a:p>
        </p:txBody>
      </p:sp>
      <p:sp>
        <p:nvSpPr>
          <p:cNvPr id="3" name="Content Placeholder 2"/>
          <p:cNvSpPr>
            <a:spLocks noGrp="1"/>
          </p:cNvSpPr>
          <p:nvPr>
            <p:ph sz="half" idx="1"/>
          </p:nvPr>
        </p:nvSpPr>
        <p:spPr/>
        <p:txBody>
          <a:bodyPr/>
          <a:lstStyle/>
          <a:p>
            <a:pPr lvl="0"/>
            <a:r>
              <a:rPr lang="en-US" dirty="0"/>
              <a:t>To create a distributed system that will be used by the customers</a:t>
            </a:r>
          </a:p>
          <a:p>
            <a:pPr lvl="0"/>
            <a:r>
              <a:rPr lang="en-US" dirty="0"/>
              <a:t>To ensure that ticket reservation is easy and user friendly for customers</a:t>
            </a:r>
          </a:p>
          <a:p>
            <a:pPr lvl="0"/>
            <a:r>
              <a:rPr lang="en-US" dirty="0"/>
              <a:t>To satisfy customers need by reaching them at their place reducing the work load of the ticket officers by proving large number of tickets reservation and cancellation service using internet through different electronic devices like Smart mobile systems, PAD’s, </a:t>
            </a:r>
            <a:r>
              <a:rPr lang="en-US" dirty="0" err="1"/>
              <a:t>etc</a:t>
            </a:r>
            <a:r>
              <a:rPr lang="en-US" dirty="0"/>
              <a:t> in few minutes.</a:t>
            </a:r>
          </a:p>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22178" y="1784350"/>
            <a:ext cx="4910144" cy="4572000"/>
          </a:xfrm>
        </p:spPr>
      </p:pic>
    </p:spTree>
    <p:extLst>
      <p:ext uri="{BB962C8B-B14F-4D97-AF65-F5344CB8AC3E}">
        <p14:creationId xmlns:p14="http://schemas.microsoft.com/office/powerpoint/2010/main" val="285378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 with Caption Layout</a:t>
            </a:r>
            <a:endParaRPr lang="en-US" dirty="0"/>
          </a:p>
        </p:txBody>
      </p:sp>
      <p:sp>
        <p:nvSpPr>
          <p:cNvPr id="4" name="Text Placeholder 3"/>
          <p:cNvSpPr>
            <a:spLocks noGrp="1"/>
          </p:cNvSpPr>
          <p:nvPr>
            <p:ph type="body" sz="half" idx="2"/>
          </p:nvPr>
        </p:nvSpPr>
        <p:spPr/>
        <p:txBody>
          <a:bodyPr/>
          <a:lstStyle/>
          <a:p>
            <a:r>
              <a:rPr lang="en-US" dirty="0"/>
              <a:t>It's debatable what counts as "tiers," but in my opinion it needs to at least cross the process boundary. Or else it's called layers. But, it does not need to be in physically different machines. Although I don't recommend it, you </a:t>
            </a:r>
            <a:r>
              <a:rPr lang="en-US" i="1" dirty="0"/>
              <a:t>can</a:t>
            </a:r>
            <a:r>
              <a:rPr lang="en-US" dirty="0"/>
              <a:t> host logical tier and database on the same </a:t>
            </a:r>
            <a:r>
              <a:rPr lang="en-US" dirty="0" smtClean="0"/>
              <a:t>box.</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9477" y="1429555"/>
            <a:ext cx="6884448" cy="5203065"/>
          </a:xfrm>
          <a:prstGeom prst="rect">
            <a:avLst/>
          </a:prstGeom>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of the system</a:t>
            </a:r>
            <a:endParaRPr lang="en-US" dirty="0"/>
          </a:p>
        </p:txBody>
      </p:sp>
      <p:sp>
        <p:nvSpPr>
          <p:cNvPr id="4" name="Text Placeholder 3"/>
          <p:cNvSpPr>
            <a:spLocks noGrp="1"/>
          </p:cNvSpPr>
          <p:nvPr>
            <p:ph type="body" sz="half" idx="2"/>
          </p:nvPr>
        </p:nvSpPr>
        <p:spPr>
          <a:xfrm>
            <a:off x="1104899" y="1600200"/>
            <a:ext cx="9623202" cy="4646054"/>
          </a:xfrm>
        </p:spPr>
        <p:txBody>
          <a:bodyPr>
            <a:normAutofit/>
          </a:bodyPr>
          <a:lstStyle/>
          <a:p>
            <a:pPr marL="285750" indent="-285750">
              <a:buFont typeface="Wingdings" panose="05000000000000000000" pitchFamily="2" charset="2"/>
              <a:buChar char="§"/>
            </a:pPr>
            <a:r>
              <a:rPr lang="en-US" dirty="0"/>
              <a:t>A domain model is indispensable in most projects. It gives the technical staff a consistent, clear and unambiguous understanding of the domain vocabulary. A UML class diagram is the best notation for this (yes, even better than an English language glossary).</a:t>
            </a:r>
          </a:p>
          <a:p>
            <a:pPr marL="285750" indent="-285750">
              <a:buFont typeface="Wingdings" panose="05000000000000000000" pitchFamily="2" charset="2"/>
              <a:buChar char="§"/>
            </a:pPr>
            <a:r>
              <a:rPr lang="en-US" dirty="0"/>
              <a:t>A use case model (that's model, not diagram) is much easier to manipulate than a dozen Word documents (depending on your choice of UML tool, of course) and so I'd recommend </a:t>
            </a:r>
            <a:r>
              <a:rPr lang="en-US" dirty="0" smtClean="0"/>
              <a:t>to </a:t>
            </a:r>
            <a:r>
              <a:rPr lang="en-US" dirty="0"/>
              <a:t>follow the UML route in documenting your use cases. </a:t>
            </a:r>
            <a:r>
              <a:rPr lang="en-US" dirty="0" smtClean="0"/>
              <a:t>The </a:t>
            </a:r>
            <a:r>
              <a:rPr lang="en-US" dirty="0"/>
              <a:t>UML tool will almost certainly allow you to assign additional information to your use cases, such as test scripts, metrics etc. Having this in a model will allow you to create custom reports on this extra information.</a:t>
            </a:r>
          </a:p>
          <a:p>
            <a:pPr marL="285750" indent="-285750">
              <a:buFont typeface="Wingdings" panose="05000000000000000000" pitchFamily="2" charset="2"/>
              <a:buChar char="§"/>
            </a:pPr>
            <a:r>
              <a:rPr lang="en-US" dirty="0"/>
              <a:t>Beyond that, I'd say that if </a:t>
            </a:r>
            <a:r>
              <a:rPr lang="en-US" dirty="0" smtClean="0"/>
              <a:t>we </a:t>
            </a:r>
            <a:r>
              <a:rPr lang="en-US" dirty="0"/>
              <a:t>need a state diagram, use a UML state diagram; if you need a flow chart, use a UML activity diagram; if you need a call graph, use a UML sequence diagram. In each case, the UML notation is going to be more widely understood than whatever ad hoc </a:t>
            </a:r>
            <a:r>
              <a:rPr lang="en-US" dirty="0" smtClean="0"/>
              <a:t>notation.</a:t>
            </a:r>
            <a:endParaRPr lang="en-US" dirty="0"/>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6540623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UML designed:</a:t>
            </a:r>
            <a:endParaRPr lang="en-US" dirty="0"/>
          </a:p>
        </p:txBody>
      </p:sp>
      <p:pic>
        <p:nvPicPr>
          <p:cNvPr id="7" name="Picture 6"/>
          <p:cNvPicPr>
            <a:picLocks noChangeAspect="1"/>
          </p:cNvPicPr>
          <p:nvPr/>
        </p:nvPicPr>
        <p:blipFill>
          <a:blip r:embed="rId2"/>
          <a:stretch>
            <a:fillRect/>
          </a:stretch>
        </p:blipFill>
        <p:spPr>
          <a:xfrm>
            <a:off x="914399" y="1326524"/>
            <a:ext cx="10625072" cy="5177307"/>
          </a:xfrm>
          <a:prstGeom prst="rect">
            <a:avLst/>
          </a:prstGeom>
        </p:spPr>
      </p:pic>
    </p:spTree>
    <p:extLst>
      <p:ext uri="{BB962C8B-B14F-4D97-AF65-F5344CB8AC3E}">
        <p14:creationId xmlns:p14="http://schemas.microsoft.com/office/powerpoint/2010/main" val="319702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tradeoff analysis method</a:t>
            </a:r>
            <a:endParaRPr lang="en-US" dirty="0"/>
          </a:p>
        </p:txBody>
      </p:sp>
      <p:sp>
        <p:nvSpPr>
          <p:cNvPr id="3" name="Content Placeholder 2"/>
          <p:cNvSpPr>
            <a:spLocks noGrp="1"/>
          </p:cNvSpPr>
          <p:nvPr>
            <p:ph idx="1"/>
          </p:nvPr>
        </p:nvSpPr>
        <p:spPr>
          <a:xfrm>
            <a:off x="6168980" y="1600199"/>
            <a:ext cx="4918120" cy="4572001"/>
          </a:xfrm>
        </p:spPr>
        <p:txBody>
          <a:bodyPr>
            <a:normAutofit/>
          </a:bodyPr>
          <a:lstStyle/>
          <a:p>
            <a:r>
              <a:rPr lang="en-US" sz="1800" dirty="0"/>
              <a:t>Performing the ATAM forces preparation, documentation, understanding of proposed software system and its architecture</a:t>
            </a:r>
            <a:r>
              <a:rPr lang="en-US" dirty="0" smtClean="0"/>
              <a:t>.</a:t>
            </a:r>
            <a:endParaRPr lang="en-US" dirty="0"/>
          </a:p>
          <a:p>
            <a:r>
              <a:rPr lang="en-US" sz="1800" dirty="0"/>
              <a:t>Quality functional development in ATAM used to determine applicability and provide rational basis for proposed architecture concepts and proposed system design for given program</a:t>
            </a:r>
            <a:r>
              <a:rPr lang="en-US" dirty="0" smtClean="0"/>
              <a:t>.</a:t>
            </a:r>
          </a:p>
          <a:p>
            <a:r>
              <a:rPr lang="en-US" sz="1800" dirty="0"/>
              <a:t>As this is seed model as beginnings seems small and they eventually grow in complexity and completeness.</a:t>
            </a:r>
          </a:p>
          <a:p>
            <a:r>
              <a:rPr lang="en-US" sz="1800" dirty="0"/>
              <a:t>They ensure correct versions of documents/data/metrics needs to be used. Also have tight coordination with system engineering to all plans, procedures and </a:t>
            </a:r>
            <a:r>
              <a:rPr lang="en-US" sz="1800" dirty="0" err="1"/>
              <a:t>archiectures</a:t>
            </a:r>
            <a:r>
              <a:rPr lang="en-US" sz="1800" dirty="0"/>
              <a:t> follow CM process.</a:t>
            </a:r>
          </a:p>
          <a:p>
            <a:endParaRPr lang="en-US" dirty="0"/>
          </a:p>
        </p:txBody>
      </p:sp>
      <p:sp>
        <p:nvSpPr>
          <p:cNvPr id="4" name="Text Placeholder 3"/>
          <p:cNvSpPr>
            <a:spLocks noGrp="1"/>
          </p:cNvSpPr>
          <p:nvPr>
            <p:ph type="body" sz="half" idx="2"/>
          </p:nvPr>
        </p:nvSpPr>
        <p:spPr>
          <a:xfrm>
            <a:off x="1104899" y="1600200"/>
            <a:ext cx="4780745" cy="4572000"/>
          </a:xfrm>
        </p:spPr>
        <p:txBody>
          <a:bodyPr/>
          <a:lstStyle/>
          <a:p>
            <a:pPr marL="285750" indent="-285750">
              <a:buFont typeface="Wingdings" panose="05000000000000000000" pitchFamily="2" charset="2"/>
              <a:buChar char="§"/>
            </a:pPr>
            <a:r>
              <a:rPr lang="en-US" dirty="0" smtClean="0"/>
              <a:t>Given the architecture and system design for development  meets the requirements, constraints, performance and quality attributes that define customer and user need of system.</a:t>
            </a:r>
          </a:p>
          <a:p>
            <a:pPr marL="285750" indent="-285750">
              <a:buFont typeface="Wingdings" panose="05000000000000000000" pitchFamily="2" charset="2"/>
              <a:buChar char="§"/>
            </a:pPr>
            <a:r>
              <a:rPr lang="en-US" dirty="0" smtClean="0"/>
              <a:t>Evaluating ATAM in compliance of metrics</a:t>
            </a:r>
          </a:p>
          <a:p>
            <a:pPr marL="285750" indent="-285750">
              <a:buFont typeface="Wingdings" panose="05000000000000000000" pitchFamily="2" charset="2"/>
              <a:buChar char="§"/>
            </a:pPr>
            <a:r>
              <a:rPr lang="en-US" dirty="0" smtClean="0"/>
              <a:t>Bottom up methodology	</a:t>
            </a:r>
          </a:p>
          <a:p>
            <a:pPr marL="285750" indent="-285750">
              <a:buFont typeface="Wingdings" panose="05000000000000000000" pitchFamily="2" charset="2"/>
              <a:buChar char="§"/>
            </a:pPr>
            <a:r>
              <a:rPr lang="en-US" dirty="0" smtClean="0"/>
              <a:t>Configuration management</a:t>
            </a:r>
            <a:endParaRPr lang="en-US" dirty="0"/>
          </a:p>
        </p:txBody>
      </p:sp>
    </p:spTree>
    <p:extLst>
      <p:ext uri="{BB962C8B-B14F-4D97-AF65-F5344CB8AC3E}">
        <p14:creationId xmlns:p14="http://schemas.microsoft.com/office/powerpoint/2010/main" val="4803528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for operations</a:t>
            </a:r>
            <a:endParaRPr lang="en-US" dirty="0"/>
          </a:p>
        </p:txBody>
      </p:sp>
      <p:sp>
        <p:nvSpPr>
          <p:cNvPr id="4" name="Text Placeholder 3"/>
          <p:cNvSpPr>
            <a:spLocks noGrp="1"/>
          </p:cNvSpPr>
          <p:nvPr>
            <p:ph type="body" sz="half" idx="2"/>
          </p:nvPr>
        </p:nvSpPr>
        <p:spPr>
          <a:xfrm>
            <a:off x="937474" y="1638836"/>
            <a:ext cx="9739111" cy="4349839"/>
          </a:xfrm>
        </p:spPr>
        <p:txBody>
          <a:bodyPr>
            <a:normAutofit fontScale="25000" lnSpcReduction="20000"/>
          </a:bodyPr>
          <a:lstStyle/>
          <a:p>
            <a:pPr marL="285750" indent="-285750">
              <a:lnSpc>
                <a:spcPct val="110000"/>
              </a:lnSpc>
              <a:buFont typeface="Wingdings" panose="05000000000000000000" pitchFamily="2" charset="2"/>
              <a:buChar char="§"/>
            </a:pPr>
            <a:r>
              <a:rPr lang="en-US" sz="7200" dirty="0" smtClean="0"/>
              <a:t>An </a:t>
            </a:r>
            <a:r>
              <a:rPr lang="en-US" sz="7200" dirty="0"/>
              <a:t>evaluation of the extent of the change the new system introduces must </a:t>
            </a:r>
            <a:r>
              <a:rPr lang="en-US" sz="7200" dirty="0" smtClean="0"/>
              <a:t>be factored </a:t>
            </a:r>
            <a:r>
              <a:rPr lang="en-US" sz="7200" dirty="0"/>
              <a:t>into the system such that the operators of the system can adapt to the change</a:t>
            </a:r>
            <a:r>
              <a:rPr lang="en-US" sz="7200" dirty="0" smtClean="0"/>
              <a:t>.</a:t>
            </a:r>
          </a:p>
          <a:p>
            <a:pPr marL="285750" indent="-285750">
              <a:lnSpc>
                <a:spcPct val="110000"/>
              </a:lnSpc>
              <a:buFont typeface="Wingdings" panose="05000000000000000000" pitchFamily="2" charset="2"/>
              <a:buChar char="§"/>
            </a:pPr>
            <a:r>
              <a:rPr lang="en-US" sz="7200" dirty="0" smtClean="0"/>
              <a:t>Which </a:t>
            </a:r>
            <a:r>
              <a:rPr lang="en-US" sz="7200" dirty="0"/>
              <a:t>of the issues associated with the “as-is” system must be addressed. If </a:t>
            </a:r>
            <a:r>
              <a:rPr lang="en-US" sz="7200" dirty="0" smtClean="0"/>
              <a:t>we implement </a:t>
            </a:r>
            <a:r>
              <a:rPr lang="en-US" sz="7200" dirty="0"/>
              <a:t>new processes and systems without curing existing ills, the project will </a:t>
            </a:r>
            <a:r>
              <a:rPr lang="en-US" sz="7200" dirty="0" smtClean="0"/>
              <a:t>lose credibility</a:t>
            </a:r>
            <a:r>
              <a:rPr lang="en-US" sz="7200" dirty="0"/>
              <a:t>, or worse, be rejected.</a:t>
            </a:r>
          </a:p>
          <a:p>
            <a:pPr marL="285750" indent="-285750">
              <a:lnSpc>
                <a:spcPct val="110000"/>
              </a:lnSpc>
              <a:buFont typeface="Wingdings" panose="05000000000000000000" pitchFamily="2" charset="2"/>
              <a:buChar char="§"/>
            </a:pPr>
            <a:r>
              <a:rPr lang="en-US" sz="7200" dirty="0" smtClean="0"/>
              <a:t>No </a:t>
            </a:r>
            <a:r>
              <a:rPr lang="en-US" sz="7200" dirty="0"/>
              <a:t>new product or solution is devoid of the current state. Even when new systems</a:t>
            </a:r>
            <a:r>
              <a:rPr lang="en-US" sz="7200" dirty="0" smtClean="0"/>
              <a:t>, products </a:t>
            </a:r>
            <a:r>
              <a:rPr lang="en-US" sz="7200" dirty="0"/>
              <a:t>or services are created, they must fit into the current environment </a:t>
            </a:r>
            <a:r>
              <a:rPr lang="en-US" sz="7200" dirty="0" smtClean="0"/>
              <a:t>and infrastructure</a:t>
            </a:r>
            <a:r>
              <a:rPr lang="en-US" sz="7200" dirty="0"/>
              <a:t>. </a:t>
            </a:r>
            <a:endParaRPr lang="en-US" sz="7200" dirty="0" smtClean="0"/>
          </a:p>
          <a:p>
            <a:pPr marL="285750" indent="-285750">
              <a:lnSpc>
                <a:spcPct val="110000"/>
              </a:lnSpc>
              <a:buFont typeface="Wingdings" panose="05000000000000000000" pitchFamily="2" charset="2"/>
              <a:buChar char="§"/>
            </a:pPr>
            <a:r>
              <a:rPr lang="en-US" sz="7200" dirty="0" smtClean="0"/>
              <a:t>In </a:t>
            </a:r>
            <a:r>
              <a:rPr lang="en-US" sz="7200" dirty="0"/>
              <a:t>addition, most projects are not entirely new products, but replacements </a:t>
            </a:r>
            <a:r>
              <a:rPr lang="en-US" sz="7200" dirty="0" smtClean="0"/>
              <a:t>and enhancements </a:t>
            </a:r>
            <a:r>
              <a:rPr lang="en-US" sz="7200" dirty="0"/>
              <a:t>of existing systems or processes. </a:t>
            </a:r>
            <a:endParaRPr lang="en-US" sz="7200" dirty="0" smtClean="0"/>
          </a:p>
          <a:p>
            <a:pPr marL="285750" indent="-285750">
              <a:lnSpc>
                <a:spcPct val="110000"/>
              </a:lnSpc>
              <a:buFont typeface="Wingdings" panose="05000000000000000000" pitchFamily="2" charset="2"/>
              <a:buChar char="§"/>
            </a:pPr>
            <a:r>
              <a:rPr lang="en-US" sz="7200" dirty="0" smtClean="0"/>
              <a:t>Even </a:t>
            </a:r>
            <a:r>
              <a:rPr lang="en-US" sz="7200" dirty="0"/>
              <a:t>for brand new products, there are many business rules and decisions that </a:t>
            </a:r>
            <a:r>
              <a:rPr lang="en-US" sz="7200" dirty="0" smtClean="0"/>
              <a:t>apply across </a:t>
            </a:r>
            <a:r>
              <a:rPr lang="en-US" sz="7200" dirty="0"/>
              <a:t>projects that should be taken into account for the project at hand. </a:t>
            </a:r>
          </a:p>
        </p:txBody>
      </p:sp>
    </p:spTree>
    <p:extLst>
      <p:ext uri="{BB962C8B-B14F-4D97-AF65-F5344CB8AC3E}">
        <p14:creationId xmlns:p14="http://schemas.microsoft.com/office/powerpoint/2010/main" val="4866271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0</TotalTime>
  <Words>1064</Words>
  <Application>Microsoft Office PowerPoint</Application>
  <PresentationFormat>Widescreen</PresentationFormat>
  <Paragraphs>42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Euphemia</vt:lpstr>
      <vt:lpstr>Plantagenet Cherokee</vt:lpstr>
      <vt:lpstr>Wingdings</vt:lpstr>
      <vt:lpstr>Academic Literature 16x9</vt:lpstr>
      <vt:lpstr>Online Railway reservation system</vt:lpstr>
      <vt:lpstr>Project mission and objectives</vt:lpstr>
      <vt:lpstr>Role Layout with assigned work Chart</vt:lpstr>
      <vt:lpstr>Requirement planning panned out as a flow diagram</vt:lpstr>
      <vt:lpstr>Picture with Caption Layout</vt:lpstr>
      <vt:lpstr>Design of the system</vt:lpstr>
      <vt:lpstr>UML designed:</vt:lpstr>
      <vt:lpstr>Architecture tradeoff analysis method</vt:lpstr>
      <vt:lpstr>Designing for operations</vt:lpstr>
      <vt:lpstr>System tiers</vt:lpstr>
      <vt:lpstr>System tiers continued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2015-12-07T18:26:19Z</dcterms:created>
  <dcterms:modified xsi:type="dcterms:W3CDTF">2015-12-07T20:48:01Z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TC034313809991</vt:lpwstr>
  </property>
</Properties>
</file>